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8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83" r:id="rId21"/>
    <p:sldId id="282" r:id="rId22"/>
    <p:sldId id="284" r:id="rId23"/>
    <p:sldId id="286" r:id="rId24"/>
    <p:sldId id="287" r:id="rId25"/>
    <p:sldId id="299" r:id="rId26"/>
    <p:sldId id="302" r:id="rId27"/>
    <p:sldId id="288" r:id="rId28"/>
    <p:sldId id="289" r:id="rId29"/>
    <p:sldId id="300" r:id="rId30"/>
    <p:sldId id="301" r:id="rId31"/>
    <p:sldId id="290" r:id="rId32"/>
    <p:sldId id="291" r:id="rId33"/>
    <p:sldId id="292" r:id="rId34"/>
    <p:sldId id="293" r:id="rId35"/>
    <p:sldId id="294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80FDA-2258-42C9-A748-21911E6F885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102D3-C1BE-4482-A4F9-D94C969AA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5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0301F-9081-4776-954C-613F58CF58F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0F494-AF26-4439-B48E-E84C195E3BE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A6AC2D-7B02-4A9C-A37B-05CD7832F33E}" type="slidenum">
              <a:rPr lang="en-US"/>
              <a:pPr/>
              <a:t>25</a:t>
            </a:fld>
            <a:endParaRPr lang="en-U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Logic Gates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dirty="0" err="1" smtClean="0"/>
              <a:t>Dr.Ahmed</a:t>
            </a:r>
            <a:r>
              <a:rPr lang="en-US" dirty="0" smtClean="0"/>
              <a:t> </a:t>
            </a:r>
            <a:r>
              <a:rPr lang="en-US" dirty="0" err="1" smtClean="0"/>
              <a:t>Bayoumi</a:t>
            </a:r>
            <a:endParaRPr lang="en-US" dirty="0" smtClean="0"/>
          </a:p>
          <a:p>
            <a:pPr algn="ctr"/>
            <a:r>
              <a:rPr lang="en-US" dirty="0" err="1" smtClean="0"/>
              <a:t>Dr.Shady</a:t>
            </a:r>
            <a:r>
              <a:rPr lang="en-US" dirty="0" smtClean="0"/>
              <a:t> </a:t>
            </a:r>
            <a:r>
              <a:rPr lang="en-US" dirty="0" err="1" smtClean="0"/>
              <a:t>Elmashad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3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Review of Gate Processing</a:t>
            </a:r>
          </a:p>
        </p:txBody>
      </p:sp>
      <p:sp>
        <p:nvSpPr>
          <p:cNvPr id="14541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A NOT gate inverts its single input value</a:t>
            </a:r>
          </a:p>
          <a:p>
            <a:r>
              <a:rPr lang="en-US" altLang="en-US" dirty="0"/>
              <a:t>An AND gate produces 1 if both input values are 1</a:t>
            </a:r>
          </a:p>
          <a:p>
            <a:r>
              <a:rPr lang="en-US" altLang="en-US" dirty="0"/>
              <a:t>An OR gate produces 1 if one or the other or both input values are </a:t>
            </a:r>
            <a:r>
              <a:rPr lang="en-US" altLang="en-US" dirty="0" smtClean="0"/>
              <a:t>1</a:t>
            </a:r>
          </a:p>
          <a:p>
            <a:r>
              <a:rPr lang="en-US" altLang="en-US" dirty="0"/>
              <a:t>An XOR gate produces 1 if one or the other (but not both) input values are 1</a:t>
            </a:r>
          </a:p>
          <a:p>
            <a:r>
              <a:rPr lang="en-US" altLang="en-US" dirty="0"/>
              <a:t>A NAND gate produces the opposite results of an AND gate</a:t>
            </a:r>
          </a:p>
          <a:p>
            <a:r>
              <a:rPr lang="en-US" altLang="en-US" dirty="0"/>
              <a:t>A NOR gate produces the opposite results of an OR gate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0768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Gates with More Inputs</a:t>
            </a:r>
          </a:p>
        </p:txBody>
      </p:sp>
      <p:sp>
        <p:nvSpPr>
          <p:cNvPr id="14643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2057400"/>
          </a:xfrm>
        </p:spPr>
        <p:txBody>
          <a:bodyPr>
            <a:normAutofit/>
          </a:bodyPr>
          <a:lstStyle/>
          <a:p>
            <a:r>
              <a:rPr lang="en-US" altLang="en-US" sz="2800"/>
              <a:t>Gates can be designed to accept three or more input values</a:t>
            </a:r>
          </a:p>
          <a:p>
            <a:r>
              <a:rPr lang="en-US" altLang="en-US" sz="2800"/>
              <a:t>A three-input AND gate, for example, produces an output of 1 only if all input values are 1</a:t>
            </a:r>
            <a:endParaRPr lang="en-US" altLang="en-US"/>
          </a:p>
        </p:txBody>
      </p:sp>
      <p:pic>
        <p:nvPicPr>
          <p:cNvPr id="146440" name="Picture 8" descr="c04f07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3733800"/>
            <a:ext cx="63627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881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Circuits</a:t>
            </a:r>
          </a:p>
        </p:txBody>
      </p:sp>
      <p:sp>
        <p:nvSpPr>
          <p:cNvPr id="14848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sz="2800"/>
              <a:t>Two general categories</a:t>
            </a:r>
            <a:r>
              <a:rPr lang="en-US" altLang="en-US" sz="2400"/>
              <a:t> </a:t>
            </a:r>
          </a:p>
          <a:p>
            <a:pPr lvl="1"/>
            <a:r>
              <a:rPr lang="en-US" altLang="en-US" sz="2400"/>
              <a:t>In a </a:t>
            </a:r>
            <a:r>
              <a:rPr lang="en-US" altLang="en-US" sz="2400" b="1"/>
              <a:t>combinational circuit</a:t>
            </a:r>
            <a:r>
              <a:rPr lang="en-US" altLang="en-US" sz="2400"/>
              <a:t>, the input values explicitly determine the output</a:t>
            </a:r>
          </a:p>
          <a:p>
            <a:pPr lvl="1"/>
            <a:r>
              <a:rPr lang="en-US" altLang="en-US" sz="2400"/>
              <a:t>In a </a:t>
            </a:r>
            <a:r>
              <a:rPr lang="en-US" altLang="en-US" sz="2400" b="1"/>
              <a:t>sequential circuit</a:t>
            </a:r>
            <a:r>
              <a:rPr lang="en-US" altLang="en-US" sz="2400"/>
              <a:t>, the output is a function of the input values as well as the existing state of the circuit</a:t>
            </a:r>
          </a:p>
          <a:p>
            <a:r>
              <a:rPr lang="en-US" altLang="en-US" sz="2800"/>
              <a:t>As with gates, we can describe the operations </a:t>
            </a:r>
            <a:br>
              <a:rPr lang="en-US" altLang="en-US" sz="2800"/>
            </a:br>
            <a:r>
              <a:rPr lang="en-US" altLang="en-US" sz="2800"/>
              <a:t>of entire circuits using three notations</a:t>
            </a:r>
          </a:p>
          <a:p>
            <a:pPr lvl="1"/>
            <a:r>
              <a:rPr lang="en-US" altLang="en-US" sz="2400"/>
              <a:t>Boolean expressions</a:t>
            </a:r>
          </a:p>
          <a:p>
            <a:pPr lvl="1"/>
            <a:r>
              <a:rPr lang="en-US" altLang="en-US" sz="2400"/>
              <a:t>logic diagrams</a:t>
            </a:r>
          </a:p>
          <a:p>
            <a:pPr lvl="1"/>
            <a:r>
              <a:rPr lang="en-US" altLang="en-US" sz="2400"/>
              <a:t>truth tables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425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Combinational Circuits</a:t>
            </a:r>
          </a:p>
        </p:txBody>
      </p:sp>
      <p:sp>
        <p:nvSpPr>
          <p:cNvPr id="14951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800"/>
              <a:t>Gates are combined into circuits by using the output of one gate as the input for another</a:t>
            </a:r>
            <a:endParaRPr lang="en-US" altLang="en-US"/>
          </a:p>
        </p:txBody>
      </p:sp>
      <p:pic>
        <p:nvPicPr>
          <p:cNvPr id="149512" name="Picture 8" descr="c04p099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2819400"/>
            <a:ext cx="632460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844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Combinational Circuits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4–</a:t>
            </a:r>
            <a:fld id="{ABDFC6FA-4A0A-4608-BF82-7B429FC238E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648200"/>
            <a:ext cx="82296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/>
              <a:t>Because there are three inputs to this circuit, eight rows are required to describe all possible input combinations</a:t>
            </a:r>
          </a:p>
          <a:p>
            <a:r>
              <a:rPr lang="en-US" altLang="en-US" sz="2400"/>
              <a:t>This same circuit using Boolean algebra: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Times New Roman" pitchFamily="18" charset="0"/>
              </a:rPr>
              <a:t>(AB + AC)</a:t>
            </a:r>
            <a:endParaRPr lang="en-US" altLang="en-US" sz="2400"/>
          </a:p>
        </p:txBody>
      </p:sp>
      <p:pic>
        <p:nvPicPr>
          <p:cNvPr id="173060" name="Picture 4" descr="c04p100a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652588"/>
            <a:ext cx="55626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896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200"/>
              <a:t>Now let’s go the other way; let’s take a Boolean expression and draw</a:t>
            </a:r>
            <a:endParaRPr lang="en-US" alt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1219200"/>
          </a:xfrm>
        </p:spPr>
        <p:txBody>
          <a:bodyPr/>
          <a:lstStyle/>
          <a:p>
            <a:r>
              <a:rPr lang="en-US" altLang="en-US" sz="2400"/>
              <a:t>Consider the following Boolean expression: </a:t>
            </a:r>
            <a:r>
              <a:rPr lang="en-US" altLang="en-US" sz="2400">
                <a:latin typeface="Times New Roman" pitchFamily="18" charset="0"/>
              </a:rPr>
              <a:t>A(B + C)</a:t>
            </a:r>
            <a:endParaRPr lang="en-US" altLang="en-US" sz="2100"/>
          </a:p>
        </p:txBody>
      </p:sp>
      <p:pic>
        <p:nvPicPr>
          <p:cNvPr id="150536" name="Picture 8" descr="c04p100b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4191000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537" name="Picture 9" descr="c04p101a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66975"/>
            <a:ext cx="3733800" cy="235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543" name="Rectangle 15"/>
          <p:cNvSpPr>
            <a:spLocks noChangeArrowheads="1"/>
          </p:cNvSpPr>
          <p:nvPr/>
        </p:nvSpPr>
        <p:spPr bwMode="auto">
          <a:xfrm>
            <a:off x="457200" y="51054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0">
                <a:latin typeface="Arial" pitchFamily="34" charset="0"/>
              </a:rPr>
              <a:t>Now compare the final result column in this truth table to the truth table for the previous example</a:t>
            </a:r>
            <a:endParaRPr lang="en-US" altLang="en-US" sz="2800" b="0">
              <a:latin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100" b="0">
                <a:latin typeface="Arial" pitchFamily="34" charset="0"/>
              </a:rPr>
              <a:t>They are identical</a:t>
            </a:r>
            <a:endParaRPr lang="en-US" altLang="en-US" sz="2800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57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Properties of Boolean Algebra</a:t>
            </a:r>
          </a:p>
        </p:txBody>
      </p:sp>
      <p:pic>
        <p:nvPicPr>
          <p:cNvPr id="151560" name="Picture 8" descr="c04p101b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198688"/>
            <a:ext cx="8763000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612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Adders</a:t>
            </a:r>
          </a:p>
        </p:txBody>
      </p:sp>
      <p:sp>
        <p:nvSpPr>
          <p:cNvPr id="152587" name="Rectangle 11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At the digital logic level, addition is performed in binary </a:t>
            </a:r>
          </a:p>
          <a:p>
            <a:r>
              <a:rPr lang="en-US" altLang="en-US" dirty="0"/>
              <a:t>Addition operations are carried out </a:t>
            </a:r>
            <a:br>
              <a:rPr lang="en-US" altLang="en-US" dirty="0"/>
            </a:br>
            <a:r>
              <a:rPr lang="en-US" altLang="en-US" dirty="0"/>
              <a:t>by special circuits called, appropriately, </a:t>
            </a:r>
            <a:r>
              <a:rPr lang="en-US" altLang="en-US" b="1" dirty="0" smtClean="0"/>
              <a:t>adders</a:t>
            </a:r>
          </a:p>
          <a:p>
            <a:r>
              <a:rPr lang="en-US" altLang="en-US" sz="2800" dirty="0"/>
              <a:t>The result of adding two binary digits could produce a </a:t>
            </a:r>
            <a:r>
              <a:rPr lang="en-US" altLang="en-US" sz="2800" i="1" dirty="0"/>
              <a:t>carry value</a:t>
            </a:r>
            <a:endParaRPr lang="en-US" altLang="en-US" sz="2800" dirty="0"/>
          </a:p>
          <a:p>
            <a:r>
              <a:rPr lang="en-US" altLang="en-US" sz="2800" dirty="0"/>
              <a:t>Recall that 1 + 1 = 10 </a:t>
            </a:r>
            <a:br>
              <a:rPr lang="en-US" altLang="en-US" sz="2800" dirty="0"/>
            </a:br>
            <a:r>
              <a:rPr lang="en-US" altLang="en-US" sz="2800" dirty="0"/>
              <a:t>in base two </a:t>
            </a:r>
          </a:p>
          <a:p>
            <a:r>
              <a:rPr lang="en-US" altLang="en-US" sz="2800" dirty="0"/>
              <a:t>A circuit that computes the sum of two bits </a:t>
            </a:r>
            <a:br>
              <a:rPr lang="en-US" altLang="en-US" sz="2800" dirty="0"/>
            </a:br>
            <a:r>
              <a:rPr lang="en-US" altLang="en-US" sz="2800" dirty="0"/>
              <a:t>and produces the correct carry bit is called a </a:t>
            </a:r>
            <a:r>
              <a:rPr lang="en-US" altLang="en-US" sz="2800" b="1" dirty="0"/>
              <a:t>half adder</a:t>
            </a:r>
            <a:endParaRPr lang="en-US" altLang="en-US" sz="28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1873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Adders</a:t>
            </a:r>
          </a:p>
        </p:txBody>
      </p:sp>
      <p:sp>
        <p:nvSpPr>
          <p:cNvPr id="17716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114800" y="1295400"/>
            <a:ext cx="4724400" cy="25146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Circuit diagram representing </a:t>
            </a:r>
            <a:br>
              <a:rPr lang="en-US" altLang="en-US" sz="2800" dirty="0"/>
            </a:br>
            <a:r>
              <a:rPr lang="en-US" altLang="en-US" sz="2800" dirty="0"/>
              <a:t>a half adder</a:t>
            </a:r>
          </a:p>
          <a:p>
            <a:r>
              <a:rPr lang="en-US" altLang="en-US" sz="2800" dirty="0"/>
              <a:t>Two Boolean expressions:</a:t>
            </a:r>
          </a:p>
          <a:p>
            <a:pPr>
              <a:buFontTx/>
              <a:buNone/>
            </a:pPr>
            <a:r>
              <a:rPr lang="en-US" altLang="en-US" dirty="0">
                <a:latin typeface="Times New Roman" pitchFamily="18" charset="0"/>
              </a:rPr>
              <a:t>	sum = A </a:t>
            </a:r>
            <a:r>
              <a:rPr lang="en-US" altLang="en-US" dirty="0">
                <a:latin typeface="Times New Roman" pitchFamily="18" charset="0"/>
                <a:sym typeface="Symbol" pitchFamily="18" charset="2"/>
              </a:rPr>
              <a:t></a:t>
            </a:r>
            <a:r>
              <a:rPr lang="en-US" altLang="en-US" dirty="0">
                <a:latin typeface="Times New Roman" pitchFamily="18" charset="0"/>
              </a:rPr>
              <a:t> 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itchFamily="18" charset="0"/>
              </a:rPr>
              <a:t>	carry = AB</a:t>
            </a:r>
          </a:p>
        </p:txBody>
      </p:sp>
      <p:pic>
        <p:nvPicPr>
          <p:cNvPr id="177157" name="Picture 5" descr="c04p103b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351459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c04p103a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933" y="3810000"/>
            <a:ext cx="46863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367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Integrated Circuits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1295400"/>
          </a:xfrm>
        </p:spPr>
        <p:txBody>
          <a:bodyPr/>
          <a:lstStyle/>
          <a:p>
            <a:r>
              <a:rPr lang="en-US" altLang="en-US"/>
              <a:t>Integrated circuits (IC) are classified by the number of gates contained in them</a:t>
            </a:r>
          </a:p>
        </p:txBody>
      </p:sp>
      <p:pic>
        <p:nvPicPr>
          <p:cNvPr id="185348" name="Picture 4" descr="c04p107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90875"/>
            <a:ext cx="88392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235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Identify the basic gates and describe the behavior of each</a:t>
            </a:r>
          </a:p>
          <a:p>
            <a:r>
              <a:rPr lang="en-US" altLang="en-US" dirty="0" smtClean="0"/>
              <a:t>Combine </a:t>
            </a:r>
            <a:r>
              <a:rPr lang="en-US" altLang="en-US" dirty="0"/>
              <a:t>basic gates into circuits</a:t>
            </a:r>
          </a:p>
          <a:p>
            <a:r>
              <a:rPr lang="en-US" altLang="en-US" dirty="0"/>
              <a:t>Describe the behavior of a gate </a:t>
            </a:r>
            <a:r>
              <a:rPr lang="en-US" altLang="en-US" dirty="0" smtClean="0"/>
              <a:t>using </a:t>
            </a:r>
            <a:r>
              <a:rPr lang="en-US" altLang="en-US" dirty="0"/>
              <a:t>Boolean expressions, truth tables, and logic </a:t>
            </a:r>
            <a:r>
              <a:rPr lang="en-US" altLang="en-US" dirty="0" smtClean="0"/>
              <a:t>diagrams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Integrated Circuits</a:t>
            </a:r>
          </a:p>
        </p:txBody>
      </p:sp>
      <p:pic>
        <p:nvPicPr>
          <p:cNvPr id="186372" name="Picture 4" descr="c04f1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565275"/>
            <a:ext cx="69342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253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CPU Chips</a:t>
            </a:r>
          </a:p>
        </p:txBody>
      </p:sp>
      <p:sp>
        <p:nvSpPr>
          <p:cNvPr id="15668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153400" cy="4572000"/>
          </a:xfrm>
        </p:spPr>
        <p:txBody>
          <a:bodyPr/>
          <a:lstStyle/>
          <a:p>
            <a:r>
              <a:rPr lang="en-US" altLang="en-US"/>
              <a:t>The most important integrated circuit </a:t>
            </a:r>
            <a:br>
              <a:rPr lang="en-US" altLang="en-US"/>
            </a:br>
            <a:r>
              <a:rPr lang="en-US" altLang="en-US"/>
              <a:t>in any computer is the Central Processing Unit, or CPU</a:t>
            </a:r>
          </a:p>
          <a:p>
            <a:r>
              <a:rPr lang="en-US" altLang="en-US"/>
              <a:t>Each CPU chip has a large number </a:t>
            </a:r>
            <a:br>
              <a:rPr lang="en-US" altLang="en-US"/>
            </a:br>
            <a:r>
              <a:rPr lang="en-US" altLang="en-US"/>
              <a:t>of pins through which essentially all communication in a computer system occurs</a:t>
            </a:r>
          </a:p>
        </p:txBody>
      </p:sp>
    </p:spTree>
    <p:extLst>
      <p:ext uri="{BB962C8B-B14F-4D97-AF65-F5344CB8AC3E}">
        <p14:creationId xmlns:p14="http://schemas.microsoft.com/office/powerpoint/2010/main" val="385749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Von Neumann Model</a:t>
            </a:r>
          </a:p>
        </p:txBody>
      </p:sp>
      <p:sp>
        <p:nvSpPr>
          <p:cNvPr id="3706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400800" cy="130968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l"/>
            </a:pPr>
            <a:r>
              <a:rPr lang="en-US" sz="2000" i="1" dirty="0" smtClean="0"/>
              <a:t>Basic </a:t>
            </a:r>
            <a:r>
              <a:rPr lang="en-US" sz="2000" i="1" dirty="0"/>
              <a:t>components</a:t>
            </a:r>
          </a:p>
          <a:p>
            <a:pPr algn="ctr">
              <a:buFont typeface="Wingdings" pitchFamily="2" charset="2"/>
              <a:buChar char="l"/>
            </a:pPr>
            <a:r>
              <a:rPr lang="en-US" sz="2000" i="1" dirty="0"/>
              <a:t> Instruction processing</a:t>
            </a:r>
          </a:p>
        </p:txBody>
      </p:sp>
    </p:spTree>
    <p:extLst>
      <p:ext uri="{BB962C8B-B14F-4D97-AF65-F5344CB8AC3E}">
        <p14:creationId xmlns:p14="http://schemas.microsoft.com/office/powerpoint/2010/main" val="38825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en-US"/>
              <a:t>The von Neumann Model - 1</a:t>
            </a:r>
          </a:p>
        </p:txBody>
      </p:sp>
      <p:sp>
        <p:nvSpPr>
          <p:cNvPr id="368675" name="Rectangle 35"/>
          <p:cNvSpPr>
            <a:spLocks noChangeArrowheads="1"/>
          </p:cNvSpPr>
          <p:nvPr/>
        </p:nvSpPr>
        <p:spPr bwMode="auto">
          <a:xfrm>
            <a:off x="1155700" y="4610100"/>
            <a:ext cx="7010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indent="-228600">
              <a:lnSpc>
                <a:spcPct val="120000"/>
              </a:lnSpc>
              <a:buSzPct val="60000"/>
              <a:buFont typeface="Wingdings" pitchFamily="2" charset="2"/>
              <a:buChar char="u"/>
            </a:pPr>
            <a:r>
              <a:rPr lang="en-US" sz="2000" b="1" dirty="0">
                <a:latin typeface="Arial" pitchFamily="34" charset="0"/>
              </a:rPr>
              <a:t>Memory: holds the instructions and data </a:t>
            </a:r>
          </a:p>
          <a:p>
            <a:pPr lvl="1" indent="-228600">
              <a:lnSpc>
                <a:spcPct val="120000"/>
              </a:lnSpc>
              <a:buSzPct val="60000"/>
              <a:buFont typeface="Wingdings" pitchFamily="2" charset="2"/>
              <a:buChar char="u"/>
            </a:pPr>
            <a:r>
              <a:rPr lang="en-US" sz="2000" b="1" dirty="0">
                <a:latin typeface="Arial" pitchFamily="34" charset="0"/>
              </a:rPr>
              <a:t>Processing Unit:  processes the information</a:t>
            </a:r>
          </a:p>
          <a:p>
            <a:pPr lvl="1" indent="-228600">
              <a:lnSpc>
                <a:spcPct val="120000"/>
              </a:lnSpc>
              <a:buSzPct val="60000"/>
              <a:buFont typeface="Wingdings" pitchFamily="2" charset="2"/>
              <a:buChar char="u"/>
            </a:pPr>
            <a:r>
              <a:rPr lang="en-US" sz="2000" b="1" dirty="0">
                <a:latin typeface="Arial" pitchFamily="34" charset="0"/>
              </a:rPr>
              <a:t>Input:  external information into the memory</a:t>
            </a:r>
          </a:p>
          <a:p>
            <a:pPr lvl="1" indent="-228600">
              <a:lnSpc>
                <a:spcPct val="120000"/>
              </a:lnSpc>
              <a:buSzPct val="60000"/>
              <a:buFont typeface="Wingdings" pitchFamily="2" charset="2"/>
              <a:buChar char="u"/>
            </a:pPr>
            <a:r>
              <a:rPr lang="en-US" sz="2000" b="1" dirty="0">
                <a:latin typeface="Arial" pitchFamily="34" charset="0"/>
              </a:rPr>
              <a:t>Output:  produces results for the user</a:t>
            </a:r>
          </a:p>
          <a:p>
            <a:pPr lvl="1" indent="-228600">
              <a:lnSpc>
                <a:spcPct val="120000"/>
              </a:lnSpc>
              <a:buSzPct val="60000"/>
              <a:buFont typeface="Wingdings" pitchFamily="2" charset="2"/>
              <a:buChar char="u"/>
            </a:pPr>
            <a:r>
              <a:rPr lang="en-US" sz="2000" b="1" dirty="0">
                <a:latin typeface="Arial" pitchFamily="34" charset="0"/>
              </a:rPr>
              <a:t>Control Unit:  manages computer activity</a:t>
            </a:r>
          </a:p>
        </p:txBody>
      </p:sp>
      <p:cxnSp>
        <p:nvCxnSpPr>
          <p:cNvPr id="368680" name="AutoShape 40"/>
          <p:cNvCxnSpPr>
            <a:cxnSpLocks noChangeShapeType="1"/>
          </p:cNvCxnSpPr>
          <p:nvPr/>
        </p:nvCxnSpPr>
        <p:spPr bwMode="auto">
          <a:xfrm rot="16200000" flipV="1">
            <a:off x="2740025" y="2297113"/>
            <a:ext cx="641350" cy="3225800"/>
          </a:xfrm>
          <a:prstGeom prst="bentConnector3">
            <a:avLst>
              <a:gd name="adj1" fmla="val -33417"/>
            </a:avLst>
          </a:prstGeom>
          <a:noFill/>
          <a:ln w="28575">
            <a:solidFill>
              <a:schemeClr val="bg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" name="Group 44"/>
          <p:cNvGrpSpPr>
            <a:grpSpLocks/>
          </p:cNvGrpSpPr>
          <p:nvPr/>
        </p:nvGrpSpPr>
        <p:grpSpPr bwMode="auto">
          <a:xfrm>
            <a:off x="873125" y="1371600"/>
            <a:ext cx="7620000" cy="3068638"/>
            <a:chOff x="432" y="524"/>
            <a:chExt cx="4800" cy="1933"/>
          </a:xfrm>
        </p:grpSpPr>
        <p:sp>
          <p:nvSpPr>
            <p:cNvPr id="60" name="Rectangle 3"/>
            <p:cNvSpPr>
              <a:spLocks noChangeArrowheads="1"/>
            </p:cNvSpPr>
            <p:nvPr/>
          </p:nvSpPr>
          <p:spPr bwMode="auto">
            <a:xfrm>
              <a:off x="2064" y="528"/>
              <a:ext cx="1728" cy="57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4"/>
            <p:cNvSpPr>
              <a:spLocks noChangeArrowheads="1"/>
            </p:cNvSpPr>
            <p:nvPr/>
          </p:nvSpPr>
          <p:spPr bwMode="auto">
            <a:xfrm>
              <a:off x="2064" y="1296"/>
              <a:ext cx="1728" cy="48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6"/>
            <p:cNvSpPr>
              <a:spLocks noChangeArrowheads="1"/>
            </p:cNvSpPr>
            <p:nvPr/>
          </p:nvSpPr>
          <p:spPr bwMode="auto">
            <a:xfrm>
              <a:off x="432" y="1536"/>
              <a:ext cx="912" cy="54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7"/>
            <p:cNvSpPr>
              <a:spLocks noChangeArrowheads="1"/>
            </p:cNvSpPr>
            <p:nvPr/>
          </p:nvSpPr>
          <p:spPr bwMode="auto">
            <a:xfrm>
              <a:off x="4320" y="1572"/>
              <a:ext cx="912" cy="54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Text Box 8"/>
            <p:cNvSpPr txBox="1">
              <a:spLocks noChangeArrowheads="1"/>
            </p:cNvSpPr>
            <p:nvPr/>
          </p:nvSpPr>
          <p:spPr bwMode="auto">
            <a:xfrm>
              <a:off x="2496" y="524"/>
              <a:ext cx="693" cy="25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Memory</a:t>
              </a:r>
            </a:p>
          </p:txBody>
        </p:sp>
        <p:sp>
          <p:nvSpPr>
            <p:cNvPr id="65" name="Text Box 9"/>
            <p:cNvSpPr txBox="1">
              <a:spLocks noChangeArrowheads="1"/>
            </p:cNvSpPr>
            <p:nvPr/>
          </p:nvSpPr>
          <p:spPr bwMode="auto">
            <a:xfrm>
              <a:off x="2304" y="1292"/>
              <a:ext cx="1237" cy="25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</a:rPr>
                <a:t>Processing Unit</a:t>
              </a:r>
            </a:p>
          </p:txBody>
        </p:sp>
        <p:sp>
          <p:nvSpPr>
            <p:cNvPr id="66" name="Text Box 11"/>
            <p:cNvSpPr txBox="1">
              <a:spLocks noChangeArrowheads="1"/>
            </p:cNvSpPr>
            <p:nvPr/>
          </p:nvSpPr>
          <p:spPr bwMode="auto">
            <a:xfrm>
              <a:off x="662" y="1543"/>
              <a:ext cx="471" cy="25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Input</a:t>
              </a:r>
            </a:p>
          </p:txBody>
        </p:sp>
        <p:sp>
          <p:nvSpPr>
            <p:cNvPr id="67" name="Text Box 12"/>
            <p:cNvSpPr txBox="1">
              <a:spLocks noChangeArrowheads="1"/>
            </p:cNvSpPr>
            <p:nvPr/>
          </p:nvSpPr>
          <p:spPr bwMode="auto">
            <a:xfrm>
              <a:off x="4416" y="1580"/>
              <a:ext cx="595" cy="25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Output</a:t>
              </a:r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2160" y="912"/>
              <a:ext cx="528" cy="14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latin typeface="Arial" pitchFamily="34" charset="0"/>
                </a:rPr>
                <a:t>MAR</a:t>
              </a:r>
            </a:p>
          </p:txBody>
        </p:sp>
        <p:sp>
          <p:nvSpPr>
            <p:cNvPr id="69" name="Rectangle 14"/>
            <p:cNvSpPr>
              <a:spLocks noChangeArrowheads="1"/>
            </p:cNvSpPr>
            <p:nvPr/>
          </p:nvSpPr>
          <p:spPr bwMode="auto">
            <a:xfrm>
              <a:off x="3072" y="912"/>
              <a:ext cx="528" cy="14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latin typeface="Arial" pitchFamily="34" charset="0"/>
                </a:rPr>
                <a:t>MDR</a:t>
              </a:r>
            </a:p>
          </p:txBody>
        </p:sp>
        <p:sp>
          <p:nvSpPr>
            <p:cNvPr id="70" name="Rectangle 15"/>
            <p:cNvSpPr>
              <a:spLocks noChangeArrowheads="1"/>
            </p:cNvSpPr>
            <p:nvPr/>
          </p:nvSpPr>
          <p:spPr bwMode="auto">
            <a:xfrm>
              <a:off x="2160" y="1584"/>
              <a:ext cx="528" cy="14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latin typeface="Arial" pitchFamily="34" charset="0"/>
                </a:rPr>
                <a:t>ALU</a:t>
              </a:r>
            </a:p>
          </p:txBody>
        </p:sp>
        <p:sp>
          <p:nvSpPr>
            <p:cNvPr id="71" name="Rectangle 16"/>
            <p:cNvSpPr>
              <a:spLocks noChangeArrowheads="1"/>
            </p:cNvSpPr>
            <p:nvPr/>
          </p:nvSpPr>
          <p:spPr bwMode="auto">
            <a:xfrm>
              <a:off x="2906" y="1592"/>
              <a:ext cx="801" cy="12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" pitchFamily="34" charset="0"/>
                </a:rPr>
                <a:t>Register Set</a:t>
              </a:r>
            </a:p>
          </p:txBody>
        </p:sp>
        <p:sp>
          <p:nvSpPr>
            <p:cNvPr id="72" name="Rectangle 5"/>
            <p:cNvSpPr>
              <a:spLocks noChangeArrowheads="1"/>
            </p:cNvSpPr>
            <p:nvPr/>
          </p:nvSpPr>
          <p:spPr bwMode="auto">
            <a:xfrm>
              <a:off x="2064" y="1968"/>
              <a:ext cx="1728" cy="48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Text Box 10"/>
            <p:cNvSpPr txBox="1">
              <a:spLocks noChangeArrowheads="1"/>
            </p:cNvSpPr>
            <p:nvPr/>
          </p:nvSpPr>
          <p:spPr bwMode="auto">
            <a:xfrm>
              <a:off x="2400" y="1964"/>
              <a:ext cx="961" cy="25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Control Unit</a:t>
              </a: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224" y="2264"/>
              <a:ext cx="528" cy="16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latin typeface="Arial" pitchFamily="34" charset="0"/>
                </a:rPr>
                <a:t>PC</a:t>
              </a: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04" y="2264"/>
              <a:ext cx="528" cy="16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latin typeface="Arial" pitchFamily="34" charset="0"/>
                </a:rPr>
                <a:t>IR</a:t>
              </a:r>
            </a:p>
          </p:txBody>
        </p:sp>
        <p:sp>
          <p:nvSpPr>
            <p:cNvPr id="76" name="Line 19"/>
            <p:cNvSpPr>
              <a:spLocks noChangeShapeType="1"/>
            </p:cNvSpPr>
            <p:nvPr/>
          </p:nvSpPr>
          <p:spPr bwMode="auto">
            <a:xfrm>
              <a:off x="2352" y="110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20"/>
            <p:cNvSpPr>
              <a:spLocks noChangeShapeType="1"/>
            </p:cNvSpPr>
            <p:nvPr/>
          </p:nvSpPr>
          <p:spPr bwMode="auto">
            <a:xfrm flipV="1">
              <a:off x="3360" y="1104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21"/>
            <p:cNvSpPr>
              <a:spLocks noChangeShapeType="1"/>
            </p:cNvSpPr>
            <p:nvPr/>
          </p:nvSpPr>
          <p:spPr bwMode="auto">
            <a:xfrm flipV="1">
              <a:off x="2880" y="1776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488" y="1822"/>
              <a:ext cx="816" cy="23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</a:rPr>
                <a:t>*keyboard</a:t>
              </a:r>
            </a:p>
          </p:txBody>
        </p:sp>
        <p:sp>
          <p:nvSpPr>
            <p:cNvPr id="80" name="Text Box 34"/>
            <p:cNvSpPr txBox="1">
              <a:spLocks noChangeArrowheads="1"/>
            </p:cNvSpPr>
            <p:nvPr/>
          </p:nvSpPr>
          <p:spPr bwMode="auto">
            <a:xfrm>
              <a:off x="4368" y="1872"/>
              <a:ext cx="720" cy="23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</a:rPr>
                <a:t>*monitor</a:t>
              </a:r>
            </a:p>
          </p:txBody>
        </p:sp>
        <p:cxnSp>
          <p:nvCxnSpPr>
            <p:cNvPr id="81" name="AutoShape 36"/>
            <p:cNvCxnSpPr>
              <a:cxnSpLocks noChangeShapeType="1"/>
              <a:stCxn id="66" idx="0"/>
            </p:cNvCxnSpPr>
            <p:nvPr/>
          </p:nvCxnSpPr>
          <p:spPr bwMode="auto">
            <a:xfrm rot="16200000">
              <a:off x="1016" y="550"/>
              <a:ext cx="875" cy="1111"/>
            </a:xfrm>
            <a:prstGeom prst="bentConnector2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AutoShape 37"/>
            <p:cNvCxnSpPr>
              <a:cxnSpLocks noChangeShapeType="1"/>
              <a:stCxn id="60" idx="3"/>
              <a:endCxn id="63" idx="0"/>
            </p:cNvCxnSpPr>
            <p:nvPr/>
          </p:nvCxnSpPr>
          <p:spPr bwMode="auto">
            <a:xfrm>
              <a:off x="3801" y="816"/>
              <a:ext cx="975" cy="747"/>
            </a:xfrm>
            <a:prstGeom prst="bentConnector2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AutoShape 39"/>
            <p:cNvCxnSpPr>
              <a:cxnSpLocks noChangeShapeType="1"/>
              <a:stCxn id="72" idx="1"/>
              <a:endCxn id="60" idx="1"/>
            </p:cNvCxnSpPr>
            <p:nvPr/>
          </p:nvCxnSpPr>
          <p:spPr bwMode="auto">
            <a:xfrm rot="10800000" flipH="1">
              <a:off x="2055" y="816"/>
              <a:ext cx="1" cy="1392"/>
            </a:xfrm>
            <a:prstGeom prst="bentConnector3">
              <a:avLst>
                <a:gd name="adj1" fmla="val -13500000"/>
              </a:avLst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AutoShape 41"/>
            <p:cNvCxnSpPr>
              <a:cxnSpLocks noChangeShapeType="1"/>
              <a:stCxn id="72" idx="2"/>
              <a:endCxn id="63" idx="2"/>
            </p:cNvCxnSpPr>
            <p:nvPr/>
          </p:nvCxnSpPr>
          <p:spPr bwMode="auto">
            <a:xfrm rot="5400000" flipH="1" flipV="1">
              <a:off x="3684" y="1365"/>
              <a:ext cx="336" cy="1848"/>
            </a:xfrm>
            <a:prstGeom prst="bentConnector3">
              <a:avLst>
                <a:gd name="adj1" fmla="val -40181"/>
              </a:avLst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041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6100"/>
            <a:ext cx="9144000" cy="584200"/>
          </a:xfrm>
        </p:spPr>
        <p:txBody>
          <a:bodyPr>
            <a:normAutofit/>
          </a:bodyPr>
          <a:lstStyle/>
          <a:p>
            <a:r>
              <a:rPr lang="en-US" dirty="0"/>
              <a:t>The von Neumann Model - 2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1300" y="1447800"/>
            <a:ext cx="4711700" cy="4432300"/>
          </a:xfrm>
        </p:spPr>
        <p:txBody>
          <a:bodyPr>
            <a:normAutofit/>
          </a:bodyPr>
          <a:lstStyle/>
          <a:p>
            <a:pPr marL="292100" indent="-292100"/>
            <a:r>
              <a:rPr lang="en-US" dirty="0"/>
              <a:t>Memory (RAM)</a:t>
            </a:r>
          </a:p>
          <a:p>
            <a:pPr marL="642938" lvl="1" indent="-236538"/>
            <a:r>
              <a:rPr lang="en-US" dirty="0"/>
              <a:t>Each location has an </a:t>
            </a:r>
            <a:r>
              <a:rPr lang="en-US" i="1" dirty="0"/>
              <a:t>address</a:t>
            </a:r>
            <a:r>
              <a:rPr lang="en-US" dirty="0"/>
              <a:t> and </a:t>
            </a:r>
            <a:r>
              <a:rPr lang="en-US" i="1" dirty="0"/>
              <a:t>contents</a:t>
            </a:r>
            <a:endParaRPr lang="en-US" dirty="0"/>
          </a:p>
          <a:p>
            <a:pPr marL="642938" lvl="1" indent="-236538"/>
            <a:r>
              <a:rPr lang="en-US" dirty="0"/>
              <a:t>Address: set of bits that uniquely identify a memory location </a:t>
            </a:r>
          </a:p>
          <a:p>
            <a:pPr marL="928688" lvl="2"/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. 20 bits gives an address space of 2</a:t>
            </a:r>
            <a:r>
              <a:rPr lang="en-US" baseline="30000" dirty="0"/>
              <a:t>20</a:t>
            </a:r>
            <a:r>
              <a:rPr lang="en-US" dirty="0"/>
              <a:t> locations) </a:t>
            </a:r>
          </a:p>
          <a:p>
            <a:pPr marL="642938" lvl="1" indent="-236538"/>
            <a:r>
              <a:rPr lang="en-US" dirty="0"/>
              <a:t>Addressability (Byte vs. Word):</a:t>
            </a:r>
          </a:p>
          <a:p>
            <a:pPr marL="928688" lvl="2"/>
            <a:r>
              <a:rPr lang="en-US" dirty="0" smtClean="0"/>
              <a:t>The </a:t>
            </a:r>
            <a:r>
              <a:rPr lang="en-US" dirty="0"/>
              <a:t>size of the memory location referenced by a given </a:t>
            </a:r>
            <a:r>
              <a:rPr lang="en-US" dirty="0" smtClean="0"/>
              <a:t>address</a:t>
            </a:r>
            <a:endParaRPr 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876800" y="1371600"/>
            <a:ext cx="4108450" cy="2513013"/>
            <a:chOff x="1058" y="1008"/>
            <a:chExt cx="3690" cy="2591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" y="1008"/>
              <a:ext cx="3690" cy="2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>
                      <a:grayscl/>
                    </a:blip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058" y="1008"/>
              <a:ext cx="3690" cy="2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853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762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200" u="non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Measuring Memory Capacity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305800" cy="473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u="sng">
                <a:solidFill>
                  <a:srgbClr val="000000"/>
                </a:solidFill>
                <a:latin typeface="Times New Roman" pitchFamily="18" charset="0"/>
                <a:ea typeface="ヒラギノ角ゴ Pro W3" pitchFamily="1" charset="0"/>
                <a:cs typeface="ヒラギノ角ゴ Pro W3" pitchFamily="1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79B146"/>
              </a:buClr>
              <a:buFont typeface="Times New Roman" pitchFamily="18" charset="0"/>
              <a:buChar char="•"/>
            </a:pPr>
            <a:r>
              <a:rPr lang="en-US" b="1" dirty="0">
                <a:latin typeface="Arial" pitchFamily="34" charset="0"/>
              </a:rPr>
              <a:t>Kilobyte:</a:t>
            </a:r>
            <a:r>
              <a:rPr lang="en-US" dirty="0">
                <a:latin typeface="Arial" pitchFamily="34" charset="0"/>
              </a:rPr>
              <a:t> 2</a:t>
            </a:r>
            <a:r>
              <a:rPr lang="en-US" baseline="30000" dirty="0">
                <a:latin typeface="Arial" pitchFamily="34" charset="0"/>
              </a:rPr>
              <a:t>10</a:t>
            </a:r>
            <a:r>
              <a:rPr lang="en-US" dirty="0">
                <a:latin typeface="Arial" pitchFamily="34" charset="0"/>
              </a:rPr>
              <a:t> bytes = 1024 bytes</a:t>
            </a:r>
          </a:p>
          <a:p>
            <a:pPr lvl="1" eaLnBrk="1" hangingPunct="1">
              <a:lnSpc>
                <a:spcPct val="80000"/>
              </a:lnSpc>
              <a:spcBef>
                <a:spcPts val="700"/>
              </a:spcBef>
              <a:buClr>
                <a:srgbClr val="79B146"/>
              </a:buClr>
              <a:buFont typeface="Arial" pitchFamily="34" charset="0"/>
              <a:buChar char="–"/>
            </a:pPr>
            <a:r>
              <a:rPr lang="en-US" dirty="0">
                <a:latin typeface="Arial" pitchFamily="34" charset="0"/>
              </a:rPr>
              <a:t>Example: 3 KB = 3 times</a:t>
            </a:r>
            <a:r>
              <a:rPr lang="en-US" dirty="0">
                <a:latin typeface="Arial" pitchFamily="34" charset="0"/>
                <a:cs typeface="Times New Roman" pitchFamily="18" charset="0"/>
              </a:rPr>
              <a:t>1024 bytes</a:t>
            </a:r>
          </a:p>
          <a:p>
            <a:pPr lvl="1" eaLnBrk="1" hangingPunct="1">
              <a:lnSpc>
                <a:spcPct val="80000"/>
              </a:lnSpc>
              <a:spcBef>
                <a:spcPts val="700"/>
              </a:spcBef>
              <a:buClr>
                <a:srgbClr val="79B146"/>
              </a:buClr>
              <a:buFont typeface="Arial" pitchFamily="34" charset="0"/>
              <a:buNone/>
            </a:pPr>
            <a:endParaRPr lang="en-US" dirty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79B146"/>
              </a:buClr>
              <a:buFont typeface="Times New Roman" pitchFamily="18" charset="0"/>
              <a:buChar char="•"/>
            </a:pPr>
            <a:r>
              <a:rPr lang="en-US" b="1" dirty="0">
                <a:latin typeface="Arial" pitchFamily="34" charset="0"/>
              </a:rPr>
              <a:t>Megabyte:</a:t>
            </a:r>
            <a:r>
              <a:rPr lang="en-US" dirty="0">
                <a:latin typeface="Arial" pitchFamily="34" charset="0"/>
              </a:rPr>
              <a:t> 2</a:t>
            </a:r>
            <a:r>
              <a:rPr lang="en-US" baseline="30000" dirty="0">
                <a:latin typeface="Arial" pitchFamily="34" charset="0"/>
              </a:rPr>
              <a:t>20</a:t>
            </a:r>
            <a:r>
              <a:rPr lang="en-US" dirty="0">
                <a:latin typeface="Arial" pitchFamily="34" charset="0"/>
              </a:rPr>
              <a:t> bytes = 1,048,576 bytes</a:t>
            </a:r>
          </a:p>
          <a:p>
            <a:pPr lvl="1" eaLnBrk="1" hangingPunct="1">
              <a:lnSpc>
                <a:spcPct val="80000"/>
              </a:lnSpc>
              <a:spcBef>
                <a:spcPts val="700"/>
              </a:spcBef>
              <a:buClr>
                <a:srgbClr val="79B146"/>
              </a:buClr>
              <a:buFont typeface="Arial" pitchFamily="34" charset="0"/>
              <a:buChar char="–"/>
            </a:pPr>
            <a:r>
              <a:rPr lang="en-US" dirty="0">
                <a:latin typeface="Arial" pitchFamily="34" charset="0"/>
              </a:rPr>
              <a:t>Example: 3 MB = 3 </a:t>
            </a:r>
            <a:r>
              <a:rPr lang="en-US" dirty="0">
                <a:latin typeface="Arial" pitchFamily="34" charset="0"/>
                <a:cs typeface="Times New Roman" pitchFamily="18" charset="0"/>
              </a:rPr>
              <a:t>times </a:t>
            </a:r>
            <a:r>
              <a:rPr lang="en-US" dirty="0">
                <a:latin typeface="Arial" pitchFamily="34" charset="0"/>
              </a:rPr>
              <a:t>1,048,576 bytes</a:t>
            </a:r>
          </a:p>
          <a:p>
            <a:pPr lvl="1" eaLnBrk="1" hangingPunct="1">
              <a:lnSpc>
                <a:spcPct val="80000"/>
              </a:lnSpc>
              <a:spcBef>
                <a:spcPts val="700"/>
              </a:spcBef>
              <a:buClr>
                <a:srgbClr val="79B146"/>
              </a:buClr>
              <a:buFont typeface="Arial" pitchFamily="34" charset="0"/>
              <a:buNone/>
            </a:pPr>
            <a:endParaRPr lang="en-US" dirty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79B146"/>
              </a:buClr>
              <a:buFont typeface="Times New Roman" pitchFamily="18" charset="0"/>
              <a:buChar char="•"/>
            </a:pPr>
            <a:r>
              <a:rPr lang="en-US" b="1" dirty="0">
                <a:latin typeface="Arial" pitchFamily="34" charset="0"/>
              </a:rPr>
              <a:t>Gigabyte:</a:t>
            </a:r>
            <a:r>
              <a:rPr lang="en-US" dirty="0">
                <a:latin typeface="Arial" pitchFamily="34" charset="0"/>
              </a:rPr>
              <a:t> 2</a:t>
            </a:r>
            <a:r>
              <a:rPr lang="en-US" baseline="30000" dirty="0">
                <a:latin typeface="Arial" pitchFamily="34" charset="0"/>
              </a:rPr>
              <a:t>30</a:t>
            </a:r>
            <a:r>
              <a:rPr lang="en-US" dirty="0">
                <a:latin typeface="Arial" pitchFamily="34" charset="0"/>
              </a:rPr>
              <a:t>  bytes = 1,073,741,824 bytes</a:t>
            </a:r>
          </a:p>
          <a:p>
            <a:pPr lvl="1" eaLnBrk="1" hangingPunct="1">
              <a:lnSpc>
                <a:spcPct val="80000"/>
              </a:lnSpc>
              <a:spcBef>
                <a:spcPts val="700"/>
              </a:spcBef>
              <a:buClr>
                <a:srgbClr val="79B146"/>
              </a:buClr>
              <a:buFont typeface="Arial" pitchFamily="34" charset="0"/>
              <a:buChar char="–"/>
            </a:pPr>
            <a:r>
              <a:rPr lang="en-US" dirty="0">
                <a:latin typeface="Arial" pitchFamily="34" charset="0"/>
              </a:rPr>
              <a:t>Example: 3 GB = 3 </a:t>
            </a:r>
            <a:r>
              <a:rPr lang="en-US" dirty="0">
                <a:latin typeface="Arial" pitchFamily="34" charset="0"/>
                <a:cs typeface="Times New Roman" pitchFamily="18" charset="0"/>
              </a:rPr>
              <a:t>times </a:t>
            </a:r>
            <a:r>
              <a:rPr lang="en-US" dirty="0">
                <a:latin typeface="Arial" pitchFamily="34" charset="0"/>
              </a:rPr>
              <a:t>1,073,741,824 bytes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79B146"/>
              </a:buClr>
            </a:pPr>
            <a:endParaRPr lang="en-US" sz="3200" dirty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79B146"/>
              </a:buClr>
            </a:pPr>
            <a:endParaRPr lang="en-US" sz="32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80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0-</a:t>
            </a:r>
            <a:fld id="{3F69EC23-CC72-4C05-931C-F0D1E6063992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Communication Rates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Measurement units</a:t>
            </a:r>
          </a:p>
          <a:p>
            <a:pPr lvl="1" eaLnBrk="1" hangingPunct="1"/>
            <a:r>
              <a:rPr lang="en-US" smtClean="0"/>
              <a:t>Bps:  Bits per second</a:t>
            </a:r>
          </a:p>
          <a:p>
            <a:pPr lvl="1" eaLnBrk="1" hangingPunct="1"/>
            <a:r>
              <a:rPr lang="en-US" smtClean="0"/>
              <a:t>Kbps:  Kilo-bps (1,000 bps)</a:t>
            </a:r>
          </a:p>
          <a:p>
            <a:pPr lvl="1" eaLnBrk="1" hangingPunct="1"/>
            <a:r>
              <a:rPr lang="en-US" smtClean="0"/>
              <a:t>Mbps:  Mega-bps (1,000,000 bps)</a:t>
            </a:r>
          </a:p>
          <a:p>
            <a:pPr lvl="1" eaLnBrk="1" hangingPunct="1"/>
            <a:r>
              <a:rPr lang="en-US" smtClean="0"/>
              <a:t>Gbps:  Giga-bps (1,000,000,000 bps)</a:t>
            </a:r>
          </a:p>
          <a:p>
            <a:pPr eaLnBrk="1" hangingPunct="1"/>
            <a:r>
              <a:rPr lang="en-US" smtClean="0"/>
              <a:t>Bandwidth: Maximum available rate</a:t>
            </a:r>
          </a:p>
        </p:txBody>
      </p:sp>
    </p:spTree>
    <p:extLst>
      <p:ext uri="{BB962C8B-B14F-4D97-AF65-F5344CB8AC3E}">
        <p14:creationId xmlns:p14="http://schemas.microsoft.com/office/powerpoint/2010/main" val="30467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6100"/>
            <a:ext cx="9144000" cy="584200"/>
          </a:xfrm>
        </p:spPr>
        <p:txBody>
          <a:bodyPr>
            <a:normAutofit/>
          </a:bodyPr>
          <a:lstStyle/>
          <a:p>
            <a:r>
              <a:rPr lang="en-US"/>
              <a:t>The von Neumann Model - 3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/>
              <a:t>4 - </a:t>
            </a:r>
            <a:fld id="{0608FEC8-E4F4-4B4A-B174-402C40E3F82B}" type="slidenum">
              <a:rPr lang="en-US"/>
              <a:pPr/>
              <a:t>27</a:t>
            </a:fld>
            <a:endParaRPr lang="en-US"/>
          </a:p>
        </p:txBody>
      </p:sp>
      <p:sp>
        <p:nvSpPr>
          <p:cNvPr id="3768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70000"/>
            <a:ext cx="9144000" cy="4914900"/>
          </a:xfrm>
        </p:spPr>
        <p:txBody>
          <a:bodyPr>
            <a:normAutofit fontScale="92500" lnSpcReduction="10000"/>
          </a:bodyPr>
          <a:lstStyle/>
          <a:p>
            <a:pPr marL="177800" indent="-177800"/>
            <a:r>
              <a:rPr lang="en-US" sz="2400"/>
              <a:t> </a:t>
            </a:r>
            <a:r>
              <a:rPr lang="en-US"/>
              <a:t>Processing Unit</a:t>
            </a:r>
          </a:p>
          <a:p>
            <a:pPr marL="635000" lvl="1" indent="-236538"/>
            <a:r>
              <a:rPr lang="en-US"/>
              <a:t>ALU (Arithmetic and Logic Unit)</a:t>
            </a:r>
          </a:p>
          <a:p>
            <a:pPr marL="920750" lvl="2"/>
            <a:r>
              <a:rPr lang="en-US"/>
              <a:t>Generally operates on entire words of data</a:t>
            </a:r>
          </a:p>
          <a:p>
            <a:pPr marL="920750" lvl="2"/>
            <a:r>
              <a:rPr lang="en-US"/>
              <a:t>Some also work on subsets of words (eg. bits and bytes)</a:t>
            </a:r>
            <a:endParaRPr lang="en-US" sz="1000"/>
          </a:p>
          <a:p>
            <a:pPr marL="920750" lvl="2">
              <a:buFont typeface="Wingdings" pitchFamily="2" charset="2"/>
              <a:buNone/>
            </a:pPr>
            <a:endParaRPr lang="en-US" sz="1000"/>
          </a:p>
          <a:p>
            <a:pPr marL="635000" lvl="1" indent="-236538"/>
            <a:r>
              <a:rPr lang="en-US"/>
              <a:t>Registers:  </a:t>
            </a:r>
          </a:p>
          <a:p>
            <a:pPr marL="920750" lvl="2"/>
            <a:r>
              <a:rPr lang="en-US"/>
              <a:t>Small, fast “on-board” storage for words</a:t>
            </a:r>
          </a:p>
          <a:p>
            <a:pPr marL="920750" lvl="2"/>
            <a:r>
              <a:rPr lang="en-US"/>
              <a:t>Close to the ALU (much faster access than RAM)</a:t>
            </a:r>
            <a:endParaRPr lang="en-US" sz="1000"/>
          </a:p>
          <a:p>
            <a:pPr marL="920750" lvl="2">
              <a:buFont typeface="Wingdings" pitchFamily="2" charset="2"/>
              <a:buNone/>
            </a:pPr>
            <a:endParaRPr lang="en-US" sz="1000" b="0"/>
          </a:p>
          <a:p>
            <a:pPr marL="635000" lvl="1" indent="-236538"/>
            <a:r>
              <a:rPr lang="en-US"/>
              <a:t>Control Unit</a:t>
            </a:r>
          </a:p>
          <a:p>
            <a:pPr marL="920750" lvl="2"/>
            <a:r>
              <a:rPr lang="en-US"/>
              <a:t>Program Counter (PC) or Instruction Pointer</a:t>
            </a:r>
          </a:p>
          <a:p>
            <a:pPr marL="1439863" lvl="4"/>
            <a:r>
              <a:rPr lang="en-US" b="1"/>
              <a:t>Holds the </a:t>
            </a:r>
            <a:r>
              <a:rPr lang="en-US" b="1" i="1"/>
              <a:t>address</a:t>
            </a:r>
            <a:r>
              <a:rPr lang="en-US" b="1"/>
              <a:t> of the next instruction to be executed</a:t>
            </a:r>
            <a:endParaRPr lang="en-US"/>
          </a:p>
          <a:p>
            <a:pPr marL="920750" lvl="2"/>
            <a:r>
              <a:rPr lang="en-US"/>
              <a:t>Instruction Register (IR)</a:t>
            </a:r>
          </a:p>
          <a:p>
            <a:pPr marL="1439863" lvl="4"/>
            <a:r>
              <a:rPr lang="en-US" b="1"/>
              <a:t>Holds the </a:t>
            </a:r>
            <a:r>
              <a:rPr lang="en-US" b="1" i="1"/>
              <a:t>instruction</a:t>
            </a:r>
            <a:r>
              <a:rPr lang="en-US" b="1"/>
              <a:t> being executed</a:t>
            </a:r>
            <a:endParaRPr lang="en-US"/>
          </a:p>
          <a:p>
            <a:pPr marL="920750" lvl="2"/>
            <a:r>
              <a:rPr lang="en-US"/>
              <a:t>The control unit coordinates all actions needed to execute the instruction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71315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/>
              <a:t>4 - </a:t>
            </a:r>
            <a:fld id="{F9C1FA05-BFAE-4B82-BDED-54482BF21216}" type="slidenum">
              <a:rPr lang="en-US"/>
              <a:pPr/>
              <a:t>28</a:t>
            </a:fld>
            <a:endParaRPr lang="en-US"/>
          </a:p>
        </p:txBody>
      </p:sp>
      <p:pic>
        <p:nvPicPr>
          <p:cNvPr id="382981" name="Picture 5" descr="D:\43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2600"/>
            <a:ext cx="8342313" cy="595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4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295399"/>
            <a:ext cx="7334250" cy="5044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8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</a:t>
            </a:r>
            <a:r>
              <a:rPr lang="en-US" altLang="en-US" b="1" dirty="0"/>
              <a:t>gate</a:t>
            </a:r>
            <a:r>
              <a:rPr lang="en-US" altLang="en-US" dirty="0"/>
              <a:t> is a device that performs a basic operation on electrical signals</a:t>
            </a:r>
          </a:p>
          <a:p>
            <a:r>
              <a:rPr lang="en-US" altLang="en-US" dirty="0"/>
              <a:t>Gates are combined into </a:t>
            </a:r>
            <a:r>
              <a:rPr lang="en-US" altLang="en-US" b="1" dirty="0"/>
              <a:t>circuits</a:t>
            </a:r>
            <a:r>
              <a:rPr lang="en-US" altLang="en-US" dirty="0"/>
              <a:t> to perform more complicated tasks</a:t>
            </a:r>
          </a:p>
          <a:p>
            <a:r>
              <a:rPr lang="en-US" altLang="en-US" dirty="0"/>
              <a:t>describing the behavior of gates </a:t>
            </a:r>
            <a:br>
              <a:rPr lang="en-US" altLang="en-US" dirty="0"/>
            </a:br>
            <a:r>
              <a:rPr lang="en-US" altLang="en-US" dirty="0"/>
              <a:t>and </a:t>
            </a:r>
            <a:r>
              <a:rPr lang="en-US" altLang="en-US" dirty="0" smtClean="0"/>
              <a:t>circuits by</a:t>
            </a:r>
            <a:endParaRPr lang="en-US" altLang="en-US" dirty="0"/>
          </a:p>
          <a:p>
            <a:pPr lvl="1"/>
            <a:r>
              <a:rPr lang="en-US" altLang="en-US" dirty="0"/>
              <a:t>Boolean expressions</a:t>
            </a:r>
          </a:p>
          <a:p>
            <a:pPr lvl="1"/>
            <a:r>
              <a:rPr lang="en-US" altLang="en-US" dirty="0"/>
              <a:t>logic diagrams</a:t>
            </a:r>
          </a:p>
          <a:p>
            <a:pPr lvl="1"/>
            <a:r>
              <a:rPr lang="en-US" altLang="en-US" dirty="0"/>
              <a:t>truth tables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0-</a:t>
            </a:r>
            <a:fld id="{0CDD2422-FBEE-499A-9A7F-C82A284527AE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Arithmetic/Logic Operations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Logic: AND, OR, XOR</a:t>
            </a:r>
          </a:p>
          <a:p>
            <a:pPr eaLnBrk="1" hangingPunct="1"/>
            <a:r>
              <a:rPr lang="en-US" smtClean="0"/>
              <a:t>Rotate </a:t>
            </a:r>
            <a:r>
              <a:rPr lang="en-US" dirty="0" smtClean="0"/>
              <a:t>and Shift: circular shift, logical shift, arithmetic shift</a:t>
            </a:r>
          </a:p>
          <a:p>
            <a:pPr eaLnBrk="1" hangingPunct="1"/>
            <a:r>
              <a:rPr lang="en-US" dirty="0" smtClean="0"/>
              <a:t>Arithmetic: add, subtract, multiply, divide</a:t>
            </a:r>
          </a:p>
        </p:txBody>
      </p:sp>
    </p:spTree>
    <p:extLst>
      <p:ext uri="{BB962C8B-B14F-4D97-AF65-F5344CB8AC3E}">
        <p14:creationId xmlns:p14="http://schemas.microsoft.com/office/powerpoint/2010/main" val="9180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4000" y="1181100"/>
            <a:ext cx="8890000" cy="51054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4457700" algn="l"/>
              </a:tabLst>
            </a:pPr>
            <a:r>
              <a:rPr lang="en-US" dirty="0"/>
              <a:t>Instruction word: 16 bits</a:t>
            </a:r>
          </a:p>
          <a:p>
            <a:pPr lvl="1">
              <a:tabLst>
                <a:tab pos="4457700" algn="l"/>
              </a:tabLst>
            </a:pPr>
            <a:r>
              <a:rPr lang="en-US" dirty="0" err="1"/>
              <a:t>Opcode</a:t>
            </a:r>
            <a:endParaRPr lang="en-US" dirty="0"/>
          </a:p>
          <a:p>
            <a:pPr lvl="2">
              <a:tabLst>
                <a:tab pos="4457700" algn="l"/>
              </a:tabLst>
            </a:pPr>
            <a:r>
              <a:rPr lang="en-US" dirty="0"/>
              <a:t>defines (names) the instruction to be executed </a:t>
            </a:r>
          </a:p>
          <a:p>
            <a:pPr lvl="2">
              <a:tabLst>
                <a:tab pos="4457700" algn="l"/>
              </a:tabLst>
            </a:pPr>
            <a:r>
              <a:rPr lang="en-US" dirty="0"/>
              <a:t>bits[15:12]: 4 bits allow 16 instructions</a:t>
            </a:r>
          </a:p>
          <a:p>
            <a:pPr lvl="1">
              <a:tabLst>
                <a:tab pos="4457700" algn="l"/>
              </a:tabLst>
            </a:pPr>
            <a:r>
              <a:rPr lang="en-US" dirty="0"/>
              <a:t>Operands</a:t>
            </a:r>
          </a:p>
          <a:p>
            <a:pPr lvl="2">
              <a:tabLst>
                <a:tab pos="4457700" algn="l"/>
              </a:tabLst>
            </a:pPr>
            <a:r>
              <a:rPr lang="en-US" dirty="0"/>
              <a:t>Registers: 8 registers (i.e. require 3 bits for addressing)</a:t>
            </a:r>
          </a:p>
          <a:p>
            <a:pPr lvl="2">
              <a:tabLst>
                <a:tab pos="4457700" algn="l"/>
              </a:tabLst>
            </a:pPr>
            <a:r>
              <a:rPr lang="en-US" dirty="0"/>
              <a:t>Address parameters: Offset (9 bits) or Index (6 bits) (more later)</a:t>
            </a:r>
          </a:p>
          <a:p>
            <a:pPr lvl="2">
              <a:tabLst>
                <a:tab pos="4457700" algn="l"/>
              </a:tabLst>
            </a:pPr>
            <a:r>
              <a:rPr lang="en-US" dirty="0"/>
              <a:t>Immediate value: 5 bits</a:t>
            </a:r>
          </a:p>
          <a:p>
            <a:pPr>
              <a:tabLst>
                <a:tab pos="4457700" algn="l"/>
              </a:tabLst>
            </a:pPr>
            <a:r>
              <a:rPr lang="en-US" dirty="0"/>
              <a:t>Examples</a:t>
            </a:r>
          </a:p>
          <a:p>
            <a:pPr lvl="1">
              <a:tabLst>
                <a:tab pos="4457700" algn="l"/>
              </a:tabLst>
            </a:pPr>
            <a:r>
              <a:rPr lang="en-US" dirty="0"/>
              <a:t>ADD        DR,      SR1,      SR2       ;   DR </a:t>
            </a:r>
            <a:r>
              <a:rPr lang="en-US" dirty="0">
                <a:sym typeface="Symbol" pitchFamily="18" charset="2"/>
              </a:rPr>
              <a:t> (SR1) + (SR2)</a:t>
            </a:r>
            <a:r>
              <a:rPr lang="en-US" dirty="0"/>
              <a:t>   </a:t>
            </a:r>
          </a:p>
          <a:p>
            <a:pPr lvl="1">
              <a:buFont typeface="Wingdings" pitchFamily="2" charset="2"/>
              <a:buNone/>
              <a:tabLst>
                <a:tab pos="4457700" algn="l"/>
              </a:tabLst>
            </a:pPr>
            <a:r>
              <a:rPr lang="en-US" dirty="0"/>
              <a:t>[15:12]    [11:9]    [8:6]       [2:0]	</a:t>
            </a:r>
            <a:r>
              <a:rPr lang="en-US" sz="1200" dirty="0">
                <a:solidFill>
                  <a:schemeClr val="bg2"/>
                </a:solidFill>
              </a:rPr>
              <a:t>- Note: (Reg1) means “content of Reg1”</a:t>
            </a:r>
          </a:p>
          <a:p>
            <a:pPr lvl="1">
              <a:buFont typeface="Wingdings" pitchFamily="2" charset="2"/>
              <a:buNone/>
              <a:tabLst>
                <a:tab pos="4457700" algn="l"/>
              </a:tabLst>
            </a:pPr>
            <a:endParaRPr lang="en-US" sz="1700" dirty="0"/>
          </a:p>
          <a:p>
            <a:pPr lvl="1">
              <a:tabLst>
                <a:tab pos="4457700" algn="l"/>
              </a:tabLst>
            </a:pPr>
            <a:r>
              <a:rPr lang="en-US" dirty="0"/>
              <a:t>LDR        DR,     </a:t>
            </a:r>
            <a:r>
              <a:rPr lang="en-US" dirty="0" err="1"/>
              <a:t>BaseR</a:t>
            </a:r>
            <a:r>
              <a:rPr lang="en-US" dirty="0"/>
              <a:t>,   Offset    ;   DR </a:t>
            </a:r>
            <a:r>
              <a:rPr lang="en-US" dirty="0">
                <a:sym typeface="Symbol" pitchFamily="18" charset="2"/>
              </a:rPr>
              <a:t> </a:t>
            </a:r>
            <a:r>
              <a:rPr lang="en-US" dirty="0" err="1">
                <a:sym typeface="Symbol" pitchFamily="18" charset="2"/>
              </a:rPr>
              <a:t>Mem</a:t>
            </a:r>
            <a:r>
              <a:rPr lang="en-US" dirty="0">
                <a:sym typeface="Symbol" pitchFamily="18" charset="2"/>
              </a:rPr>
              <a:t>[</a:t>
            </a:r>
            <a:r>
              <a:rPr lang="en-US" dirty="0" err="1">
                <a:sym typeface="Symbol" pitchFamily="18" charset="2"/>
              </a:rPr>
              <a:t>BaseR</a:t>
            </a:r>
            <a:r>
              <a:rPr lang="en-US" dirty="0">
                <a:sym typeface="Symbol" pitchFamily="18" charset="2"/>
              </a:rPr>
              <a:t> + Offset]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None/>
              <a:tabLst>
                <a:tab pos="4457700" algn="l"/>
              </a:tabLst>
            </a:pPr>
            <a:r>
              <a:rPr lang="en-US" dirty="0"/>
              <a:t>[15:12]    [11:9]    [8:6]       [5:0] 	 </a:t>
            </a:r>
            <a:r>
              <a:rPr lang="en-US" sz="1200" dirty="0">
                <a:solidFill>
                  <a:schemeClr val="bg2"/>
                </a:solidFill>
              </a:rPr>
              <a:t>- Note: </a:t>
            </a:r>
            <a:r>
              <a:rPr lang="en-US" sz="1200" dirty="0" err="1">
                <a:solidFill>
                  <a:schemeClr val="bg2"/>
                </a:solidFill>
              </a:rPr>
              <a:t>Mem</a:t>
            </a:r>
            <a:r>
              <a:rPr lang="en-US" sz="1200" dirty="0">
                <a:solidFill>
                  <a:schemeClr val="bg2"/>
                </a:solidFill>
              </a:rPr>
              <a:t>[</a:t>
            </a:r>
            <a:r>
              <a:rPr lang="en-US" sz="1200" dirty="0" err="1">
                <a:solidFill>
                  <a:schemeClr val="bg2"/>
                </a:solidFill>
              </a:rPr>
              <a:t>loc</a:t>
            </a:r>
            <a:r>
              <a:rPr lang="en-US" sz="1200" dirty="0">
                <a:solidFill>
                  <a:schemeClr val="bg2"/>
                </a:solidFill>
              </a:rPr>
              <a:t>] means “content of memory location </a:t>
            </a:r>
            <a:r>
              <a:rPr lang="en-US" sz="1200" dirty="0" err="1">
                <a:solidFill>
                  <a:schemeClr val="bg2"/>
                </a:solidFill>
              </a:rPr>
              <a:t>loc</a:t>
            </a:r>
            <a:r>
              <a:rPr lang="en-US" sz="1200" dirty="0">
                <a:solidFill>
                  <a:schemeClr val="bg2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369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Cycle - 1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95399"/>
            <a:ext cx="4343400" cy="475025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Six phases (steps)</a:t>
            </a:r>
            <a:endParaRPr lang="en-US" sz="2600" dirty="0"/>
          </a:p>
          <a:p>
            <a:pPr lvl="1">
              <a:spcAft>
                <a:spcPts val="600"/>
              </a:spcAft>
            </a:pPr>
            <a:r>
              <a:rPr lang="en-US" dirty="0"/>
              <a:t>Fetch</a:t>
            </a:r>
            <a:r>
              <a:rPr lang="en-US" b="0" dirty="0"/>
              <a:t>: load IR with instruction from memory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Decode</a:t>
            </a:r>
            <a:r>
              <a:rPr lang="en-US" b="0" dirty="0"/>
              <a:t>: determine action to take (which instructions)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Evaluate address</a:t>
            </a:r>
            <a:r>
              <a:rPr lang="en-US" b="0" dirty="0"/>
              <a:t>: compute memory address of operands, if any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Fetch operands</a:t>
            </a:r>
            <a:r>
              <a:rPr lang="en-US" b="0" dirty="0"/>
              <a:t>: read operands from memory or registers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Execute</a:t>
            </a:r>
            <a:r>
              <a:rPr lang="en-US" b="0" dirty="0"/>
              <a:t>: perform instruction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Store results</a:t>
            </a:r>
            <a:r>
              <a:rPr lang="en-US" b="0" dirty="0"/>
              <a:t>: write result to destination (register or memory)</a:t>
            </a:r>
            <a:endParaRPr lang="en-US" sz="1800" b="0" dirty="0"/>
          </a:p>
        </p:txBody>
      </p:sp>
      <p:pic>
        <p:nvPicPr>
          <p:cNvPr id="5" name="Picture 6" descr="fig_02_08"/>
          <p:cNvPicPr preferRelativeResize="0"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61351"/>
            <a:ext cx="3936701" cy="260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23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Cycle - 2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4000" y="1231900"/>
            <a:ext cx="8686800" cy="48641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/>
              <a:t>Fetch</a:t>
            </a:r>
            <a:endParaRPr lang="en-US" sz="2600"/>
          </a:p>
          <a:p>
            <a:pPr lvl="1">
              <a:spcAft>
                <a:spcPts val="600"/>
              </a:spcAft>
            </a:pPr>
            <a:r>
              <a:rPr lang="en-US"/>
              <a:t>This actually takes several steps, represented here as “micro-instructions”, each of which can take a number of machine cycles to implement:</a:t>
            </a:r>
          </a:p>
          <a:p>
            <a:pPr lvl="2">
              <a:spcAft>
                <a:spcPts val="600"/>
              </a:spcAft>
            </a:pPr>
            <a:r>
              <a:rPr lang="en-US"/>
              <a:t>MAR </a:t>
            </a:r>
            <a:r>
              <a:rPr lang="en-US">
                <a:sym typeface="Symbol" pitchFamily="18" charset="2"/>
              </a:rPr>
              <a:t> (PC)                    ; use the value in PC to access memory</a:t>
            </a:r>
          </a:p>
          <a:p>
            <a:pPr lvl="2">
              <a:spcAft>
                <a:spcPts val="600"/>
              </a:spcAft>
            </a:pPr>
            <a:r>
              <a:rPr lang="en-US"/>
              <a:t>MDR </a:t>
            </a:r>
            <a:r>
              <a:rPr lang="en-US">
                <a:sym typeface="Symbol" pitchFamily="18" charset="2"/>
              </a:rPr>
              <a:t> Mem[MAR]         ; read memory location to MDR</a:t>
            </a:r>
          </a:p>
          <a:p>
            <a:pPr lvl="2">
              <a:spcAft>
                <a:spcPts val="600"/>
              </a:spcAft>
            </a:pPr>
            <a:r>
              <a:rPr lang="en-US"/>
              <a:t>IR  </a:t>
            </a:r>
            <a:r>
              <a:rPr lang="en-US">
                <a:sym typeface="Symbol" pitchFamily="18" charset="2"/>
              </a:rPr>
              <a:t> (MDR)                    ; move (MDR) to IR</a:t>
            </a:r>
          </a:p>
          <a:p>
            <a:pPr lvl="2">
              <a:spcAft>
                <a:spcPts val="600"/>
              </a:spcAft>
            </a:pPr>
            <a:r>
              <a:rPr lang="en-US">
                <a:sym typeface="Symbol" pitchFamily="18" charset="2"/>
              </a:rPr>
              <a:t>PC (PC) + 1                  ; increment the value of PC</a:t>
            </a:r>
          </a:p>
          <a:p>
            <a:pPr>
              <a:spcAft>
                <a:spcPts val="600"/>
              </a:spcAft>
            </a:pPr>
            <a:r>
              <a:rPr lang="en-US">
                <a:sym typeface="Symbol" pitchFamily="18" charset="2"/>
              </a:rPr>
              <a:t>Decode</a:t>
            </a:r>
          </a:p>
          <a:p>
            <a:pPr lvl="1">
              <a:spcAft>
                <a:spcPts val="600"/>
              </a:spcAft>
            </a:pPr>
            <a:r>
              <a:rPr lang="en-US">
                <a:sym typeface="Symbol" pitchFamily="18" charset="2"/>
              </a:rPr>
              <a:t>A decoder reads the opcode bit pattern &amp; sets up the next state of the machine to appropriately use the remaining bits of the instruction.  </a:t>
            </a:r>
          </a:p>
        </p:txBody>
      </p:sp>
    </p:spTree>
    <p:extLst>
      <p:ext uri="{BB962C8B-B14F-4D97-AF65-F5344CB8AC3E}">
        <p14:creationId xmlns:p14="http://schemas.microsoft.com/office/powerpoint/2010/main" val="157194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Cycle - 3</a:t>
            </a:r>
          </a:p>
        </p:txBody>
      </p:sp>
      <p:sp>
        <p:nvSpPr>
          <p:cNvPr id="405507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215900" y="1651000"/>
            <a:ext cx="8686800" cy="4140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Evaluate Address</a:t>
            </a:r>
          </a:p>
          <a:p>
            <a:pPr lvl="1">
              <a:spcAft>
                <a:spcPts val="600"/>
              </a:spcAft>
            </a:pPr>
            <a:r>
              <a:rPr lang="en-US">
                <a:sym typeface="Symbol" pitchFamily="18" charset="2"/>
              </a:rPr>
              <a:t>Computes the address of the memory location required to process the instruction (if any): e.g. the location from which to obtain a value.</a:t>
            </a:r>
          </a:p>
          <a:p>
            <a:pPr lvl="1">
              <a:spcAft>
                <a:spcPts val="600"/>
              </a:spcAft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	This is known as the </a:t>
            </a:r>
            <a:r>
              <a:rPr lang="en-US" i="1">
                <a:sym typeface="Symbol" pitchFamily="18" charset="2"/>
              </a:rPr>
              <a:t>Effective Address (EA).</a:t>
            </a:r>
          </a:p>
          <a:p>
            <a:pPr lvl="1">
              <a:spcAft>
                <a:spcPts val="600"/>
              </a:spcAft>
              <a:buFont typeface="Wingdings" pitchFamily="2" charset="2"/>
              <a:buNone/>
            </a:pPr>
            <a:endParaRPr lang="en-US">
              <a:sym typeface="Symbol" pitchFamily="18" charset="2"/>
            </a:endParaRPr>
          </a:p>
          <a:p>
            <a:pPr>
              <a:spcAft>
                <a:spcPts val="600"/>
              </a:spcAft>
            </a:pPr>
            <a:r>
              <a:rPr lang="en-US">
                <a:sym typeface="Symbol" pitchFamily="18" charset="2"/>
              </a:rPr>
              <a:t>Fetch Operands</a:t>
            </a:r>
          </a:p>
          <a:p>
            <a:pPr lvl="1">
              <a:spcAft>
                <a:spcPts val="600"/>
              </a:spcAft>
            </a:pPr>
            <a:r>
              <a:rPr lang="en-US">
                <a:sym typeface="Symbol" pitchFamily="18" charset="2"/>
              </a:rPr>
              <a:t>Obtains the source operand(s) (if any) either from Registers or from memory, i.e. from the EA calculated in the previous step.</a:t>
            </a:r>
          </a:p>
        </p:txBody>
      </p:sp>
    </p:spTree>
    <p:extLst>
      <p:ext uri="{BB962C8B-B14F-4D97-AF65-F5344CB8AC3E}">
        <p14:creationId xmlns:p14="http://schemas.microsoft.com/office/powerpoint/2010/main" val="235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Cycle - 4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5100" y="1257300"/>
            <a:ext cx="8686800" cy="50038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/>
              <a:t>Execute</a:t>
            </a:r>
            <a:endParaRPr lang="en-US" sz="2600"/>
          </a:p>
          <a:p>
            <a:pPr lvl="1">
              <a:spcAft>
                <a:spcPts val="600"/>
              </a:spcAft>
            </a:pPr>
            <a:r>
              <a:rPr lang="en-US">
                <a:sym typeface="Symbol" pitchFamily="18" charset="2"/>
              </a:rPr>
              <a:t>Carries out the execution of the instruction - e.g. add two operands present at the input of the ALU</a:t>
            </a:r>
            <a:endParaRPr lang="en-US" i="1">
              <a:sym typeface="Symbol" pitchFamily="18" charset="2"/>
            </a:endParaRPr>
          </a:p>
          <a:p>
            <a:pPr lvl="3">
              <a:spcAft>
                <a:spcPts val="600"/>
              </a:spcAft>
              <a:buFont typeface="Wingdings" pitchFamily="2" charset="2"/>
              <a:buNone/>
            </a:pPr>
            <a:endParaRPr lang="en-US">
              <a:sym typeface="Symbol" pitchFamily="18" charset="2"/>
            </a:endParaRPr>
          </a:p>
          <a:p>
            <a:pPr>
              <a:spcAft>
                <a:spcPts val="600"/>
              </a:spcAft>
            </a:pPr>
            <a:r>
              <a:rPr lang="en-US">
                <a:sym typeface="Symbol" pitchFamily="18" charset="2"/>
              </a:rPr>
              <a:t>Store Result</a:t>
            </a:r>
          </a:p>
          <a:p>
            <a:pPr lvl="1">
              <a:spcAft>
                <a:spcPts val="600"/>
              </a:spcAft>
            </a:pPr>
            <a:r>
              <a:rPr lang="en-US">
                <a:sym typeface="Symbol" pitchFamily="18" charset="2"/>
              </a:rPr>
              <a:t>Writes the result (if any) to its designated destination, either register or memory (using the EA calculated earlier)</a:t>
            </a:r>
          </a:p>
          <a:p>
            <a:pPr lvl="3">
              <a:spcAft>
                <a:spcPts val="600"/>
              </a:spcAft>
            </a:pPr>
            <a:endParaRPr lang="en-US">
              <a:sym typeface="Symbol" pitchFamily="18" charset="2"/>
            </a:endParaRPr>
          </a:p>
          <a:p>
            <a:pPr>
              <a:spcAft>
                <a:spcPts val="600"/>
              </a:spcAft>
            </a:pPr>
            <a:r>
              <a:rPr lang="en-US">
                <a:sym typeface="Symbol" pitchFamily="18" charset="2"/>
              </a:rPr>
              <a:t>Start over …</a:t>
            </a:r>
          </a:p>
          <a:p>
            <a:pPr lvl="1">
              <a:spcAft>
                <a:spcPts val="600"/>
              </a:spcAft>
            </a:pPr>
            <a:r>
              <a:rPr lang="en-US">
                <a:sym typeface="Symbol" pitchFamily="18" charset="2"/>
              </a:rPr>
              <a:t>Recall that the PC was incremented already in the first step, so the next Fetch will bring back the next instruction - unless the instruction just executed changed the PC.</a:t>
            </a:r>
          </a:p>
        </p:txBody>
      </p:sp>
    </p:spTree>
    <p:extLst>
      <p:ext uri="{BB962C8B-B14F-4D97-AF65-F5344CB8AC3E}">
        <p14:creationId xmlns:p14="http://schemas.microsoft.com/office/powerpoint/2010/main" val="214051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Cycle - 5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/>
              <a:t>Some instructions don't need all 6 phases</a:t>
            </a:r>
          </a:p>
          <a:p>
            <a:pPr lvl="1"/>
            <a:r>
              <a:rPr lang="en-US"/>
              <a:t>If only using registers, skip Evaluate Address</a:t>
            </a:r>
          </a:p>
          <a:p>
            <a:pPr lvl="1"/>
            <a:r>
              <a:rPr lang="en-US"/>
              <a:t>If only moving data, skip Execute</a:t>
            </a:r>
            <a:endParaRPr lang="en-US" sz="1600"/>
          </a:p>
          <a:p>
            <a:pPr lvl="1">
              <a:buFont typeface="Wingdings" pitchFamily="2" charset="2"/>
              <a:buNone/>
            </a:pPr>
            <a:endParaRPr lang="en-US"/>
          </a:p>
          <a:p>
            <a:r>
              <a:rPr lang="en-US"/>
              <a:t>Control Instructions</a:t>
            </a:r>
          </a:p>
          <a:p>
            <a:pPr lvl="1"/>
            <a:r>
              <a:rPr lang="en-US"/>
              <a:t>These change the sequence of instructions</a:t>
            </a:r>
          </a:p>
          <a:p>
            <a:pPr lvl="2"/>
            <a:r>
              <a:rPr lang="en-US"/>
              <a:t>Branch</a:t>
            </a:r>
          </a:p>
          <a:p>
            <a:pPr lvl="2"/>
            <a:r>
              <a:rPr lang="en-US"/>
              <a:t>Loop</a:t>
            </a:r>
          </a:p>
          <a:p>
            <a:pPr lvl="2"/>
            <a:r>
              <a:rPr lang="en-US"/>
              <a:t>Function or procedure call</a:t>
            </a:r>
          </a:p>
          <a:p>
            <a:pPr lvl="1"/>
            <a:r>
              <a:rPr lang="en-US"/>
              <a:t>Execute phase changes the content of the PC, so the next instruction will be out of sequence.</a:t>
            </a:r>
          </a:p>
        </p:txBody>
      </p:sp>
    </p:spTree>
    <p:extLst>
      <p:ext uri="{BB962C8B-B14F-4D97-AF65-F5344CB8AC3E}">
        <p14:creationId xmlns:p14="http://schemas.microsoft.com/office/powerpoint/2010/main" val="9293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 smtClean="0"/>
              <a:t>six </a:t>
            </a:r>
            <a:r>
              <a:rPr lang="en-US" altLang="en-US" sz="2800" dirty="0"/>
              <a:t>types of gates</a:t>
            </a:r>
            <a:endParaRPr lang="en-US" altLang="en-US" dirty="0"/>
          </a:p>
          <a:p>
            <a:pPr lvl="1"/>
            <a:r>
              <a:rPr lang="en-US" altLang="en-US" sz="2400" dirty="0"/>
              <a:t>NOT</a:t>
            </a:r>
          </a:p>
          <a:p>
            <a:pPr lvl="1"/>
            <a:r>
              <a:rPr lang="en-US" altLang="en-US" sz="2400" dirty="0"/>
              <a:t>AND</a:t>
            </a:r>
          </a:p>
          <a:p>
            <a:pPr lvl="1"/>
            <a:r>
              <a:rPr lang="en-US" altLang="en-US" sz="2400" dirty="0"/>
              <a:t>OR</a:t>
            </a:r>
          </a:p>
          <a:p>
            <a:pPr lvl="1"/>
            <a:r>
              <a:rPr lang="en-US" altLang="en-US" sz="2400" dirty="0"/>
              <a:t>XOR</a:t>
            </a:r>
          </a:p>
          <a:p>
            <a:pPr lvl="1"/>
            <a:r>
              <a:rPr lang="en-US" altLang="en-US" sz="2400" dirty="0"/>
              <a:t>NAND</a:t>
            </a:r>
          </a:p>
          <a:p>
            <a:pPr lvl="1"/>
            <a:r>
              <a:rPr lang="en-US" altLang="en-US" sz="2400" dirty="0"/>
              <a:t>NOR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8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 Gate</a:t>
            </a:r>
          </a:p>
        </p:txBody>
      </p:sp>
      <p:sp>
        <p:nvSpPr>
          <p:cNvPr id="14029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3048000"/>
          </a:xfrm>
        </p:spPr>
        <p:txBody>
          <a:bodyPr>
            <a:normAutofit/>
          </a:bodyPr>
          <a:lstStyle/>
          <a:p>
            <a:r>
              <a:rPr lang="en-US" altLang="en-US" dirty="0"/>
              <a:t>A NOT gate accepts one input value </a:t>
            </a:r>
            <a:br>
              <a:rPr lang="en-US" altLang="en-US" dirty="0"/>
            </a:br>
            <a:r>
              <a:rPr lang="en-US" altLang="en-US" dirty="0"/>
              <a:t>and produces one output </a:t>
            </a:r>
            <a:r>
              <a:rPr lang="en-US" altLang="en-US" dirty="0" smtClean="0"/>
              <a:t>value</a:t>
            </a:r>
          </a:p>
          <a:p>
            <a:r>
              <a:rPr lang="en-US" altLang="en-US" dirty="0"/>
              <a:t>By definition, if the input value for a NOT gate is 0, the output value is 1, and if the input value is 1, the output is 0 </a:t>
            </a:r>
          </a:p>
          <a:p>
            <a:r>
              <a:rPr lang="en-US" altLang="en-US" dirty="0"/>
              <a:t>A NOT gate is sometimes referred to as an </a:t>
            </a:r>
            <a:r>
              <a:rPr lang="en-US" altLang="en-US" i="1" dirty="0"/>
              <a:t>inverter</a:t>
            </a:r>
            <a:r>
              <a:rPr lang="en-US" altLang="en-US" dirty="0"/>
              <a:t> because it inverts the input value</a:t>
            </a:r>
          </a:p>
          <a:p>
            <a:endParaRPr lang="en-US" altLang="en-US" dirty="0"/>
          </a:p>
        </p:txBody>
      </p:sp>
      <p:pic>
        <p:nvPicPr>
          <p:cNvPr id="140296" name="Picture 8" descr="c04f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85344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933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Gate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2133600"/>
          </a:xfrm>
        </p:spPr>
        <p:txBody>
          <a:bodyPr>
            <a:normAutofit/>
          </a:bodyPr>
          <a:lstStyle/>
          <a:p>
            <a:r>
              <a:rPr lang="en-US" altLang="en-US"/>
              <a:t>An AND gate accepts two input signals</a:t>
            </a:r>
          </a:p>
          <a:p>
            <a:r>
              <a:rPr lang="en-US" altLang="en-US"/>
              <a:t>If the two input values for an AND gate are both 1, the output is 1; otherwise, the output is 0</a:t>
            </a:r>
          </a:p>
        </p:txBody>
      </p:sp>
      <p:pic>
        <p:nvPicPr>
          <p:cNvPr id="141320" name="Picture 8" descr="c04f0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886200"/>
            <a:ext cx="784860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088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 Gate</a:t>
            </a:r>
          </a:p>
        </p:txBody>
      </p:sp>
      <p:sp>
        <p:nvSpPr>
          <p:cNvPr id="142343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381000" y="2286000"/>
            <a:ext cx="8382000" cy="1219200"/>
          </a:xfrm>
        </p:spPr>
        <p:txBody>
          <a:bodyPr/>
          <a:lstStyle/>
          <a:p>
            <a:r>
              <a:rPr lang="en-US" altLang="en-US"/>
              <a:t>If the two input values are both 0, the output value is 0; otherwise, the output is 1</a:t>
            </a:r>
          </a:p>
        </p:txBody>
      </p:sp>
      <p:pic>
        <p:nvPicPr>
          <p:cNvPr id="142344" name="Picture 8" descr="c04f0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581400"/>
            <a:ext cx="8458200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951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XOR Gate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4–</a:t>
            </a:r>
            <a:fld id="{B4B359B3-C582-4ECA-B17F-6D7E4563355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382000" cy="33528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dirty="0"/>
              <a:t>XOR, or </a:t>
            </a:r>
            <a:r>
              <a:rPr lang="en-US" altLang="en-US" i="1" dirty="0"/>
              <a:t>exclusive</a:t>
            </a:r>
            <a:r>
              <a:rPr lang="en-US" altLang="en-US" dirty="0"/>
              <a:t> OR, gate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An XOR gate produces 0 if its two inputs are the same, and a 1 otherwise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Note the difference between the XOR gate </a:t>
            </a:r>
            <a:br>
              <a:rPr lang="en-US" altLang="en-US" dirty="0"/>
            </a:br>
            <a:r>
              <a:rPr lang="en-US" altLang="en-US" dirty="0"/>
              <a:t>and the OR gate; they differ only in one </a:t>
            </a:r>
            <a:br>
              <a:rPr lang="en-US" altLang="en-US" dirty="0"/>
            </a:br>
            <a:r>
              <a:rPr lang="en-US" altLang="en-US" dirty="0"/>
              <a:t>input situation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When both input signals are 1, the OR gate produces a 1 and the XOR produces a 0</a:t>
            </a:r>
          </a:p>
        </p:txBody>
      </p:sp>
      <p:pic>
        <p:nvPicPr>
          <p:cNvPr id="5" name="Picture 4" descr="c04f0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45000"/>
            <a:ext cx="8458200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955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NAND and NOR Gates</a:t>
            </a:r>
          </a:p>
        </p:txBody>
      </p:sp>
      <p:sp>
        <p:nvSpPr>
          <p:cNvPr id="14439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en-US" sz="2800"/>
              <a:t>The NAND and NOR gates are essentially the opposite of the AND and OR gates, respectively</a:t>
            </a:r>
            <a:endParaRPr lang="en-US" altLang="en-US"/>
          </a:p>
        </p:txBody>
      </p:sp>
      <p:pic>
        <p:nvPicPr>
          <p:cNvPr id="144392" name="Picture 8" descr="c04f05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5486400" cy="170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393" name="Picture 9" descr="c04f06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48200"/>
            <a:ext cx="5486400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345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2743</TotalTime>
  <Words>1292</Words>
  <Application>Microsoft Office PowerPoint</Application>
  <PresentationFormat>On-screen Show (4:3)</PresentationFormat>
  <Paragraphs>217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Origin</vt:lpstr>
      <vt:lpstr>Logic Gates</vt:lpstr>
      <vt:lpstr>Objectives</vt:lpstr>
      <vt:lpstr>Definition</vt:lpstr>
      <vt:lpstr>Gates</vt:lpstr>
      <vt:lpstr>NOT Gate</vt:lpstr>
      <vt:lpstr>AND Gate</vt:lpstr>
      <vt:lpstr>OR Gate</vt:lpstr>
      <vt:lpstr>XOR Gate</vt:lpstr>
      <vt:lpstr>NAND and NOR Gates</vt:lpstr>
      <vt:lpstr>Review of Gate Processing</vt:lpstr>
      <vt:lpstr>Gates with More Inputs</vt:lpstr>
      <vt:lpstr>Circuits</vt:lpstr>
      <vt:lpstr>Combinational Circuits</vt:lpstr>
      <vt:lpstr>Combinational Circuits</vt:lpstr>
      <vt:lpstr>Now let’s go the other way; let’s take a Boolean expression and draw</vt:lpstr>
      <vt:lpstr>Properties of Boolean Algebra</vt:lpstr>
      <vt:lpstr>Adders</vt:lpstr>
      <vt:lpstr>Adders</vt:lpstr>
      <vt:lpstr>Integrated Circuits</vt:lpstr>
      <vt:lpstr>Integrated Circuits</vt:lpstr>
      <vt:lpstr>CPU Chips</vt:lpstr>
      <vt:lpstr>The Von Neumann Model</vt:lpstr>
      <vt:lpstr>The von Neumann Model - 1</vt:lpstr>
      <vt:lpstr>The von Neumann Model - 2</vt:lpstr>
      <vt:lpstr>PowerPoint Presentation</vt:lpstr>
      <vt:lpstr>Data Communication Rates</vt:lpstr>
      <vt:lpstr>The von Neumann Model - 3</vt:lpstr>
      <vt:lpstr>PowerPoint Presentation</vt:lpstr>
      <vt:lpstr>PowerPoint Presentation</vt:lpstr>
      <vt:lpstr>Arithmetic/Logic Operations</vt:lpstr>
      <vt:lpstr>Instructions</vt:lpstr>
      <vt:lpstr>Instruction Cycle - 1</vt:lpstr>
      <vt:lpstr>Instruction Cycle - 2</vt:lpstr>
      <vt:lpstr>Instruction Cycle - 3</vt:lpstr>
      <vt:lpstr>Instruction Cycle - 4</vt:lpstr>
      <vt:lpstr>Instruction Cycle - 5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Gates</dc:title>
  <dc:creator>shady</dc:creator>
  <cp:lastModifiedBy>shady</cp:lastModifiedBy>
  <cp:revision>58</cp:revision>
  <dcterms:created xsi:type="dcterms:W3CDTF">2006-08-16T00:00:00Z</dcterms:created>
  <dcterms:modified xsi:type="dcterms:W3CDTF">2016-03-05T22:13:13Z</dcterms:modified>
</cp:coreProperties>
</file>